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256" r:id="rId2"/>
    <p:sldId id="258" r:id="rId3"/>
    <p:sldId id="259" r:id="rId4"/>
    <p:sldId id="260" r:id="rId5"/>
    <p:sldId id="261" r:id="rId6"/>
    <p:sldId id="262" r:id="rId7"/>
    <p:sldId id="265" r:id="rId8"/>
    <p:sldId id="263" r:id="rId9"/>
    <p:sldId id="264" r:id="rId10"/>
    <p:sldId id="268" r:id="rId11"/>
    <p:sldId id="269" r:id="rId12"/>
    <p:sldId id="266" r:id="rId13"/>
    <p:sldId id="267" r:id="rId14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6943" autoAdjust="0"/>
  </p:normalViewPr>
  <p:slideViewPr>
    <p:cSldViewPr>
      <p:cViewPr>
        <p:scale>
          <a:sx n="100" d="100"/>
          <a:sy n="100" d="100"/>
        </p:scale>
        <p:origin x="-1944" y="-4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100" d="100"/>
          <a:sy n="100" d="100"/>
        </p:scale>
        <p:origin x="-3600" y="-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5A6BBE-8EE8-4D21-A554-CA2D288DBC5A}" type="datetimeFigureOut">
              <a:rPr lang="ko-KR" altLang="en-US" smtClean="0"/>
              <a:t>2015-10-12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0A5891-B3AF-4B04-A796-F9F1B33498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170833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ACDF83-F894-4B44-A083-8EDD467A04B7}" type="datetimeFigureOut">
              <a:rPr lang="ko-KR" altLang="en-US" smtClean="0"/>
              <a:t>2015-10-12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2D9A70-B407-4B99-A377-9E6BC41E61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06422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 userDrawn="1"/>
        </p:nvSpPr>
        <p:spPr>
          <a:xfrm>
            <a:off x="0" y="3051"/>
            <a:ext cx="9144000" cy="83366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ko-KR" b="1" dirty="0" smtClean="0">
                <a:effectLst/>
                <a:latin typeface="+mn-lt"/>
              </a:rPr>
              <a:t>THE</a:t>
            </a:r>
            <a:r>
              <a:rPr lang="en-US" altLang="ko-KR" sz="3600" b="1" dirty="0" smtClean="0">
                <a:effectLst/>
                <a:latin typeface="+mn-lt"/>
              </a:rPr>
              <a:t> </a:t>
            </a:r>
            <a:r>
              <a:rPr lang="en-US" altLang="ko-KR" sz="2800" b="1" dirty="0" smtClean="0">
                <a:effectLst/>
                <a:latin typeface="+mn-lt"/>
              </a:rPr>
              <a:t>INTERNET</a:t>
            </a:r>
            <a:r>
              <a:rPr lang="en-US" altLang="ko-KR" sz="1500" b="1" dirty="0" smtClean="0">
                <a:effectLst/>
                <a:latin typeface="+mn-lt"/>
              </a:rPr>
              <a:t> </a:t>
            </a:r>
            <a:r>
              <a:rPr lang="en-US" altLang="ko-KR" b="1" dirty="0" smtClean="0">
                <a:effectLst/>
                <a:latin typeface="+mn-lt"/>
              </a:rPr>
              <a:t>OF </a:t>
            </a:r>
            <a:r>
              <a:rPr lang="en-US" altLang="ko-KR" sz="2800" b="1" dirty="0" smtClean="0">
                <a:effectLst/>
                <a:latin typeface="+mn-lt"/>
              </a:rPr>
              <a:t>THINGS</a:t>
            </a:r>
            <a:endParaRPr lang="ko-KR" altLang="en-US" sz="2800" b="1" dirty="0">
              <a:effectLst/>
              <a:latin typeface="+mn-lt"/>
            </a:endParaRPr>
          </a:p>
        </p:txBody>
      </p:sp>
      <p:sp>
        <p:nvSpPr>
          <p:cNvPr id="10" name="직사각형 9"/>
          <p:cNvSpPr/>
          <p:nvPr userDrawn="1"/>
        </p:nvSpPr>
        <p:spPr>
          <a:xfrm>
            <a:off x="0" y="6780414"/>
            <a:ext cx="9144000" cy="7758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latin typeface="+mn-ea"/>
              </a:rPr>
              <a:t>                                                                                                                                                                  </a:t>
            </a:r>
            <a:endParaRPr lang="ko-KR" altLang="en-US" sz="10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43383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842D7-C5D8-4A37-A8AA-DD81BFD1F246}" type="datetimeFigureOut">
              <a:rPr lang="ko-KR" altLang="en-US" smtClean="0"/>
              <a:t>2015-10-12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38B604-53E0-4EC4-9F5F-DA6D87A6FC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31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842D7-C5D8-4A37-A8AA-DD81BFD1F246}" type="datetimeFigureOut">
              <a:rPr lang="ko-KR" altLang="en-US" smtClean="0"/>
              <a:t>2015-10-12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38B604-53E0-4EC4-9F5F-DA6D87A6FC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94740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4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842D7-C5D8-4A37-A8AA-DD81BFD1F246}" type="datetimeFigureOut">
              <a:rPr lang="ko-KR" altLang="en-US" smtClean="0"/>
              <a:t>2015-10-12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38B604-53E0-4EC4-9F5F-DA6D87A6FCB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35498" y="116632"/>
            <a:ext cx="95410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dirty="0" smtClean="0"/>
              <a:t>목차</a:t>
            </a:r>
            <a:endParaRPr lang="ko-KR" altLang="en-US" sz="3000" b="1" dirty="0"/>
          </a:p>
        </p:txBody>
      </p:sp>
    </p:spTree>
    <p:extLst>
      <p:ext uri="{BB962C8B-B14F-4D97-AF65-F5344CB8AC3E}">
        <p14:creationId xmlns:p14="http://schemas.microsoft.com/office/powerpoint/2010/main" val="35784119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 userDrawn="1"/>
        </p:nvSpPr>
        <p:spPr>
          <a:xfrm>
            <a:off x="0" y="-27384"/>
            <a:ext cx="9144000" cy="62068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latin typeface="+mn-ea"/>
              </a:rPr>
              <a:t>                                                                                                                                                                  </a:t>
            </a:r>
            <a:endParaRPr lang="ko-KR" altLang="en-US" sz="1000" b="1" dirty="0">
              <a:latin typeface="+mn-ea"/>
            </a:endParaRPr>
          </a:p>
        </p:txBody>
      </p:sp>
      <p:sp>
        <p:nvSpPr>
          <p:cNvPr id="9" name="직사각형 8"/>
          <p:cNvSpPr/>
          <p:nvPr userDrawn="1"/>
        </p:nvSpPr>
        <p:spPr>
          <a:xfrm>
            <a:off x="6948264" y="44624"/>
            <a:ext cx="216078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chemeClr val="bg1"/>
                </a:solidFill>
                <a:latin typeface="+mn-ea"/>
              </a:rPr>
              <a:t>THE INTERNET OF THINGS</a:t>
            </a:r>
            <a:endParaRPr lang="ko-KR" altLang="en-US" sz="12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0" name="직사각형 9"/>
          <p:cNvSpPr/>
          <p:nvPr userDrawn="1"/>
        </p:nvSpPr>
        <p:spPr>
          <a:xfrm>
            <a:off x="0" y="6780414"/>
            <a:ext cx="9144000" cy="7758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latin typeface="+mn-ea"/>
              </a:rPr>
              <a:t>                                                                                                                                                                  </a:t>
            </a:r>
            <a:endParaRPr lang="ko-KR" altLang="en-US" sz="10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523738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842D7-C5D8-4A37-A8AA-DD81BFD1F246}" type="datetimeFigureOut">
              <a:rPr lang="ko-KR" altLang="en-US" smtClean="0"/>
              <a:t>2015-10-12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38B604-53E0-4EC4-9F5F-DA6D87A6FC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40733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1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1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842D7-C5D8-4A37-A8AA-DD81BFD1F246}" type="datetimeFigureOut">
              <a:rPr lang="ko-KR" altLang="en-US" smtClean="0"/>
              <a:t>2015-10-12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38B604-53E0-4EC4-9F5F-DA6D87A6FC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10762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842D7-C5D8-4A37-A8AA-DD81BFD1F246}" type="datetimeFigureOut">
              <a:rPr lang="ko-KR" altLang="en-US" smtClean="0"/>
              <a:t>2015-10-12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38B604-53E0-4EC4-9F5F-DA6D87A6FC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11245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842D7-C5D8-4A37-A8AA-DD81BFD1F246}" type="datetimeFigureOut">
              <a:rPr lang="ko-KR" altLang="en-US" smtClean="0"/>
              <a:t>2015-10-12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38B604-53E0-4EC4-9F5F-DA6D87A6FC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51364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1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1" y="1435101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842D7-C5D8-4A37-A8AA-DD81BFD1F246}" type="datetimeFigureOut">
              <a:rPr lang="ko-KR" altLang="en-US" smtClean="0"/>
              <a:t>2015-10-12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38B604-53E0-4EC4-9F5F-DA6D87A6FC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73229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842D7-C5D8-4A37-A8AA-DD81BFD1F246}" type="datetimeFigureOut">
              <a:rPr lang="ko-KR" altLang="en-US" smtClean="0"/>
              <a:t>2015-10-12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38B604-53E0-4EC4-9F5F-DA6D87A6FC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55428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C842D7-C5D8-4A37-A8AA-DD81BFD1F246}" type="datetimeFigureOut">
              <a:rPr lang="ko-KR" altLang="en-US" smtClean="0"/>
              <a:t>2015-10-12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38B604-53E0-4EC4-9F5F-DA6D87A6FC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913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372097"/>
            <a:ext cx="4549315" cy="4032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729381" y="1738312"/>
            <a:ext cx="205229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600" b="1" dirty="0" smtClean="0">
                <a:solidFill>
                  <a:schemeClr val="accent6">
                    <a:lumMod val="75000"/>
                  </a:schemeClr>
                </a:solidFill>
                <a:latin typeface="+mn-ea"/>
              </a:rPr>
              <a:t>Intel Edison</a:t>
            </a:r>
            <a:endParaRPr lang="ko-KR" altLang="en-US" sz="2600" b="1" dirty="0">
              <a:solidFill>
                <a:schemeClr val="accent6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825078" y="6404545"/>
            <a:ext cx="115288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hello@hybus.net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10318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1520" y="836712"/>
            <a:ext cx="403988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Shield pin GPIO mapping</a:t>
            </a:r>
            <a:endParaRPr lang="ko-KR" altLang="en-US" sz="26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572000" y="6522422"/>
            <a:ext cx="444544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800" dirty="0" smtClean="0">
                <a:solidFill>
                  <a:schemeClr val="bg1">
                    <a:lumMod val="50000"/>
                  </a:schemeClr>
                </a:solidFill>
              </a:rPr>
              <a:t>source 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</a:rPr>
              <a:t>: http://download.intel.com/support/edison/sb/edisonarduino_hg_331191007.pdf</a:t>
            </a:r>
            <a:endParaRPr lang="ko-KR" alt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95536" y="1339365"/>
            <a:ext cx="820891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/>
              <a:t> Shield </a:t>
            </a:r>
            <a:r>
              <a:rPr lang="en-US" altLang="ko-KR" sz="1000" dirty="0" smtClean="0"/>
              <a:t>pin : Digital </a:t>
            </a:r>
            <a:r>
              <a:rPr lang="en-US" altLang="ko-KR" sz="1000" dirty="0"/>
              <a:t>I/O pin number as per Arduino* Uno* pin numbering scheme.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 smtClean="0"/>
              <a:t> </a:t>
            </a:r>
            <a:r>
              <a:rPr lang="en-US" altLang="ko-KR" sz="1000" dirty="0"/>
              <a:t>GPIO (Linux</a:t>
            </a:r>
            <a:r>
              <a:rPr lang="en-US" altLang="ko-KR" sz="1000" dirty="0" smtClean="0"/>
              <a:t>) :  </a:t>
            </a:r>
            <a:r>
              <a:rPr lang="en-US" altLang="ko-KR" sz="1000" dirty="0"/>
              <a:t>The pin number assigned under Linux.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 smtClean="0"/>
              <a:t> </a:t>
            </a:r>
            <a:r>
              <a:rPr lang="en-US" altLang="ko-KR" sz="1000" dirty="0" err="1"/>
              <a:t>Muxed</a:t>
            </a:r>
            <a:r>
              <a:rPr lang="en-US" altLang="ko-KR" sz="1000" dirty="0"/>
              <a:t> </a:t>
            </a:r>
            <a:r>
              <a:rPr lang="en-US" altLang="ko-KR" sz="1000" dirty="0" smtClean="0"/>
              <a:t>functions : Other </a:t>
            </a:r>
            <a:r>
              <a:rPr lang="en-US" altLang="ko-KR" sz="1000" dirty="0"/>
              <a:t>signals available on this shield pin, as they appear on the schematic. 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904004"/>
            <a:ext cx="5578982" cy="4477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69057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51520" y="836712"/>
            <a:ext cx="55432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Pin function multiplexing control</a:t>
            </a:r>
            <a:endParaRPr lang="ko-KR" altLang="en-US" sz="2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556792"/>
            <a:ext cx="6984776" cy="50536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012034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8312" y="1604568"/>
            <a:ext cx="884983" cy="723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7908" y="1655555"/>
            <a:ext cx="1072521" cy="6514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2439" y="1760383"/>
            <a:ext cx="1022596" cy="441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2306" y="1673106"/>
            <a:ext cx="922002" cy="5829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그룹 5"/>
          <p:cNvGrpSpPr/>
          <p:nvPr/>
        </p:nvGrpSpPr>
        <p:grpSpPr>
          <a:xfrm>
            <a:off x="1471927" y="1564306"/>
            <a:ext cx="1133578" cy="815165"/>
            <a:chOff x="521550" y="4990704"/>
            <a:chExt cx="1170130" cy="841450"/>
          </a:xfrm>
        </p:grpSpPr>
        <p:pic>
          <p:nvPicPr>
            <p:cNvPr id="7" name="Picture 3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1560" y="5051978"/>
              <a:ext cx="999545" cy="738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모서리가 둥근 직사각형 7"/>
            <p:cNvSpPr/>
            <p:nvPr/>
          </p:nvSpPr>
          <p:spPr>
            <a:xfrm>
              <a:off x="521550" y="4990704"/>
              <a:ext cx="1170130" cy="841450"/>
            </a:xfrm>
            <a:prstGeom prst="roundRect">
              <a:avLst/>
            </a:prstGeom>
            <a:noFill/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모서리가 둥근 직사각형 8"/>
          <p:cNvSpPr/>
          <p:nvPr/>
        </p:nvSpPr>
        <p:spPr>
          <a:xfrm>
            <a:off x="3044651" y="1556792"/>
            <a:ext cx="1133578" cy="815165"/>
          </a:xfrm>
          <a:prstGeom prst="roundRect">
            <a:avLst/>
          </a:prstGeom>
          <a:noFill/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4597379" y="1556792"/>
            <a:ext cx="1133578" cy="815165"/>
          </a:xfrm>
          <a:prstGeom prst="roundRect">
            <a:avLst/>
          </a:prstGeom>
          <a:noFill/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6166948" y="1556792"/>
            <a:ext cx="1133578" cy="815165"/>
          </a:xfrm>
          <a:prstGeom prst="roundRect">
            <a:avLst/>
          </a:prstGeom>
          <a:noFill/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7736518" y="1556792"/>
            <a:ext cx="1133578" cy="815165"/>
          </a:xfrm>
          <a:prstGeom prst="roundRect">
            <a:avLst/>
          </a:prstGeom>
          <a:noFill/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접힌 도형 12"/>
          <p:cNvSpPr/>
          <p:nvPr/>
        </p:nvSpPr>
        <p:spPr>
          <a:xfrm>
            <a:off x="156716" y="2846064"/>
            <a:ext cx="1123272" cy="651568"/>
          </a:xfrm>
          <a:prstGeom prst="foldedCorner">
            <a:avLst>
              <a:gd name="adj" fmla="val 50000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344595" y="2846064"/>
            <a:ext cx="7667407" cy="6515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56529" y="3028632"/>
            <a:ext cx="436684" cy="352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300" b="1" dirty="0" smtClean="0">
                <a:solidFill>
                  <a:schemeClr val="bg1"/>
                </a:solidFill>
                <a:latin typeface="+mn-ea"/>
                <a:ea typeface="+mn-ea"/>
              </a:rPr>
              <a:t>IDE</a:t>
            </a:r>
            <a:endParaRPr lang="ko-KR" altLang="en-US" sz="1300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497251" y="2999059"/>
            <a:ext cx="1040028" cy="334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>
                <a:solidFill>
                  <a:srgbClr val="FFFF00"/>
                </a:solidFill>
                <a:latin typeface="+mn-ea"/>
                <a:ea typeface="+mn-ea"/>
              </a:rPr>
              <a:t>Arduino IDE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068698" y="3003844"/>
            <a:ext cx="1133578" cy="334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rgbClr val="FFFF00"/>
                </a:solidFill>
                <a:latin typeface="+mn-ea"/>
                <a:ea typeface="+mn-ea"/>
              </a:rPr>
              <a:t>Intel XDK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621426" y="3003844"/>
            <a:ext cx="1133578" cy="334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chemeClr val="bg1"/>
                </a:solidFill>
                <a:latin typeface="+mn-ea"/>
                <a:ea typeface="+mn-ea"/>
              </a:rPr>
              <a:t>Eclipse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190995" y="3003844"/>
            <a:ext cx="1133578" cy="334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chemeClr val="bg1"/>
                </a:solidFill>
                <a:latin typeface="+mn-ea"/>
                <a:ea typeface="+mn-ea"/>
              </a:rPr>
              <a:t>Wyliodrin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776992" y="3003844"/>
            <a:ext cx="1133578" cy="334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chemeClr val="bg1"/>
                </a:solidFill>
                <a:latin typeface="+mn-ea"/>
                <a:ea typeface="+mn-ea"/>
              </a:rPr>
              <a:t>Firmware</a:t>
            </a:r>
          </a:p>
        </p:txBody>
      </p:sp>
      <p:cxnSp>
        <p:nvCxnSpPr>
          <p:cNvPr id="21" name="직선 연결선 20"/>
          <p:cNvCxnSpPr/>
          <p:nvPr/>
        </p:nvCxnSpPr>
        <p:spPr>
          <a:xfrm>
            <a:off x="2775740" y="2981982"/>
            <a:ext cx="0" cy="35605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4432507" y="2981982"/>
            <a:ext cx="0" cy="35605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5958478" y="2981982"/>
            <a:ext cx="0" cy="35605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7571646" y="2981982"/>
            <a:ext cx="0" cy="35605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모서리가 접힌 도형 24"/>
          <p:cNvSpPr/>
          <p:nvPr/>
        </p:nvSpPr>
        <p:spPr>
          <a:xfrm>
            <a:off x="156716" y="3793934"/>
            <a:ext cx="1123272" cy="651568"/>
          </a:xfrm>
          <a:prstGeom prst="foldedCorner">
            <a:avLst>
              <a:gd name="adj" fmla="val 50000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344595" y="3793934"/>
            <a:ext cx="7667407" cy="651568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7923" y="3876799"/>
            <a:ext cx="1153391" cy="5569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chemeClr val="bg1"/>
                </a:solidFill>
                <a:latin typeface="+mn-ea"/>
                <a:ea typeface="+mn-ea"/>
              </a:rPr>
              <a:t>Programming</a:t>
            </a:r>
          </a:p>
          <a:p>
            <a:pPr algn="ctr"/>
            <a:r>
              <a:rPr lang="en-US" altLang="ko-KR" sz="1200" b="1" dirty="0" smtClean="0">
                <a:solidFill>
                  <a:schemeClr val="bg1"/>
                </a:solidFill>
                <a:latin typeface="+mn-ea"/>
                <a:ea typeface="+mn-ea"/>
              </a:rPr>
              <a:t>Language</a:t>
            </a:r>
            <a:endParaRPr lang="ko-KR" altLang="en-US" sz="1200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446758" y="3848231"/>
            <a:ext cx="1266756" cy="5569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rgbClr val="FFFF00"/>
                </a:solidFill>
                <a:latin typeface="+mn-ea"/>
                <a:ea typeface="+mn-ea"/>
              </a:rPr>
              <a:t>Arduino Sketch</a:t>
            </a:r>
          </a:p>
          <a:p>
            <a:pPr algn="ctr"/>
            <a:r>
              <a:rPr lang="en-US" altLang="ko-KR" sz="1200" b="1" dirty="0" smtClean="0">
                <a:solidFill>
                  <a:srgbClr val="FFFF00"/>
                </a:solidFill>
                <a:latin typeface="+mn-ea"/>
                <a:ea typeface="+mn-ea"/>
              </a:rPr>
              <a:t>C++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068698" y="3848231"/>
            <a:ext cx="1133578" cy="556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rgbClr val="FFFF00"/>
                </a:solidFill>
                <a:latin typeface="+mn-ea"/>
                <a:ea typeface="+mn-ea"/>
              </a:rPr>
              <a:t>JavaScript</a:t>
            </a:r>
          </a:p>
          <a:p>
            <a:pPr algn="ctr"/>
            <a:r>
              <a:rPr lang="en-US" altLang="ko-KR" sz="1200" b="1" dirty="0" smtClean="0">
                <a:solidFill>
                  <a:srgbClr val="FFFF00"/>
                </a:solidFill>
                <a:latin typeface="+mn-ea"/>
                <a:ea typeface="+mn-ea"/>
              </a:rPr>
              <a:t>Node JS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621426" y="3848231"/>
            <a:ext cx="1133578" cy="556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chemeClr val="bg1"/>
                </a:solidFill>
                <a:latin typeface="+mn-ea"/>
                <a:ea typeface="+mn-ea"/>
              </a:rPr>
              <a:t>C/C++</a:t>
            </a:r>
          </a:p>
          <a:p>
            <a:pPr algn="ctr"/>
            <a:r>
              <a:rPr lang="en-US" altLang="ko-KR" sz="1200" b="1" dirty="0" smtClean="0">
                <a:solidFill>
                  <a:schemeClr val="bg1"/>
                </a:solidFill>
                <a:latin typeface="+mn-ea"/>
                <a:ea typeface="+mn-ea"/>
              </a:rPr>
              <a:t>Python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190995" y="3848231"/>
            <a:ext cx="1133578" cy="556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chemeClr val="bg1"/>
                </a:solidFill>
                <a:latin typeface="+mn-ea"/>
                <a:ea typeface="+mn-ea"/>
              </a:rPr>
              <a:t>Visual</a:t>
            </a:r>
          </a:p>
          <a:p>
            <a:pPr algn="ctr"/>
            <a:r>
              <a:rPr lang="en-US" altLang="ko-KR" sz="1200" b="1" dirty="0" smtClean="0">
                <a:solidFill>
                  <a:schemeClr val="bg1"/>
                </a:solidFill>
                <a:latin typeface="+mn-ea"/>
                <a:ea typeface="+mn-ea"/>
              </a:rPr>
              <a:t>Java Script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7776992" y="3951714"/>
            <a:ext cx="1133578" cy="334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chemeClr val="bg1"/>
                </a:solidFill>
                <a:latin typeface="+mn-ea"/>
                <a:ea typeface="+mn-ea"/>
              </a:rPr>
              <a:t>C/C++</a:t>
            </a:r>
          </a:p>
        </p:txBody>
      </p:sp>
      <p:cxnSp>
        <p:nvCxnSpPr>
          <p:cNvPr id="33" name="직선 연결선 32"/>
          <p:cNvCxnSpPr/>
          <p:nvPr/>
        </p:nvCxnSpPr>
        <p:spPr>
          <a:xfrm>
            <a:off x="2775740" y="3929851"/>
            <a:ext cx="0" cy="35605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4432507" y="3929851"/>
            <a:ext cx="0" cy="35605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5958478" y="3929851"/>
            <a:ext cx="0" cy="35605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>
            <a:off x="7571646" y="3929851"/>
            <a:ext cx="0" cy="35605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모서리가 접힌 도형 36"/>
          <p:cNvSpPr/>
          <p:nvPr/>
        </p:nvSpPr>
        <p:spPr>
          <a:xfrm>
            <a:off x="156716" y="4680775"/>
            <a:ext cx="1123272" cy="651568"/>
          </a:xfrm>
          <a:prstGeom prst="foldedCorner">
            <a:avLst>
              <a:gd name="adj" fmla="val 50000"/>
            </a:avLst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1344595" y="4680775"/>
            <a:ext cx="7667407" cy="651568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51335" y="4763641"/>
            <a:ext cx="778825" cy="5569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chemeClr val="bg1"/>
                </a:solidFill>
                <a:latin typeface="+mn-ea"/>
                <a:ea typeface="+mn-ea"/>
              </a:rPr>
              <a:t>Tools</a:t>
            </a:r>
          </a:p>
          <a:p>
            <a:pPr algn="ctr"/>
            <a:r>
              <a:rPr lang="en-US" altLang="ko-KR" sz="1200" b="1" dirty="0" smtClean="0">
                <a:solidFill>
                  <a:schemeClr val="bg1"/>
                </a:solidFill>
                <a:latin typeface="+mn-ea"/>
                <a:ea typeface="+mn-ea"/>
              </a:rPr>
              <a:t>Libraries</a:t>
            </a:r>
            <a:endParaRPr lang="ko-KR" altLang="en-US" sz="1200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690724" y="4735073"/>
            <a:ext cx="778826" cy="5569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rgbClr val="FFFF00"/>
                </a:solidFill>
                <a:latin typeface="+mn-ea"/>
                <a:ea typeface="+mn-ea"/>
              </a:rPr>
              <a:t>Arduino</a:t>
            </a:r>
          </a:p>
          <a:p>
            <a:pPr algn="ctr"/>
            <a:r>
              <a:rPr lang="en-US" altLang="ko-KR" sz="1200" b="1" dirty="0" smtClean="0">
                <a:solidFill>
                  <a:srgbClr val="FFFF00"/>
                </a:solidFill>
                <a:latin typeface="+mn-ea"/>
                <a:ea typeface="+mn-ea"/>
              </a:rPr>
              <a:t>Libraries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3068698" y="4817174"/>
            <a:ext cx="1133578" cy="334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rgbClr val="FFFF00"/>
                </a:solidFill>
                <a:latin typeface="+mn-ea"/>
                <a:ea typeface="+mn-ea"/>
              </a:rPr>
              <a:t>Intel XDK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4621426" y="4825582"/>
            <a:ext cx="1133578" cy="334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chemeClr val="bg1"/>
                </a:solidFill>
                <a:latin typeface="+mn-ea"/>
                <a:ea typeface="+mn-ea"/>
              </a:rPr>
              <a:t>ISS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6190995" y="4825582"/>
            <a:ext cx="1133578" cy="334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chemeClr val="bg1"/>
                </a:solidFill>
                <a:latin typeface="+mn-ea"/>
                <a:ea typeface="+mn-ea"/>
              </a:rPr>
              <a:t>Wyliodrin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7776992" y="4838555"/>
            <a:ext cx="1133578" cy="334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chemeClr val="bg1"/>
                </a:solidFill>
                <a:latin typeface="+mn-ea"/>
                <a:ea typeface="+mn-ea"/>
              </a:rPr>
              <a:t>MCU SDK</a:t>
            </a:r>
          </a:p>
        </p:txBody>
      </p:sp>
      <p:cxnSp>
        <p:nvCxnSpPr>
          <p:cNvPr id="45" name="직선 연결선 44"/>
          <p:cNvCxnSpPr/>
          <p:nvPr/>
        </p:nvCxnSpPr>
        <p:spPr>
          <a:xfrm>
            <a:off x="2775740" y="4816693"/>
            <a:ext cx="0" cy="35605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/>
          <p:cNvCxnSpPr/>
          <p:nvPr/>
        </p:nvCxnSpPr>
        <p:spPr>
          <a:xfrm>
            <a:off x="4432507" y="4816693"/>
            <a:ext cx="0" cy="35605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/>
          <p:cNvCxnSpPr/>
          <p:nvPr/>
        </p:nvCxnSpPr>
        <p:spPr>
          <a:xfrm>
            <a:off x="5958478" y="4816693"/>
            <a:ext cx="0" cy="35605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/>
          <p:cNvCxnSpPr/>
          <p:nvPr/>
        </p:nvCxnSpPr>
        <p:spPr>
          <a:xfrm>
            <a:off x="7571646" y="4816693"/>
            <a:ext cx="0" cy="35605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모서리가 접힌 도형 48"/>
          <p:cNvSpPr/>
          <p:nvPr/>
        </p:nvSpPr>
        <p:spPr>
          <a:xfrm>
            <a:off x="156716" y="5585744"/>
            <a:ext cx="1123272" cy="651568"/>
          </a:xfrm>
          <a:prstGeom prst="foldedCorner">
            <a:avLst>
              <a:gd name="adj" fmla="val 5000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1344595" y="5585744"/>
            <a:ext cx="7667407" cy="65156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351135" y="5786879"/>
            <a:ext cx="379226" cy="334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chemeClr val="bg1"/>
                </a:solidFill>
                <a:latin typeface="+mn-ea"/>
                <a:ea typeface="+mn-ea"/>
              </a:rPr>
              <a:t>OS</a:t>
            </a:r>
            <a:endParaRPr lang="ko-KR" altLang="en-US" sz="1200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593177" y="5744432"/>
            <a:ext cx="16786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 err="1" smtClean="0">
                <a:solidFill>
                  <a:schemeClr val="bg1"/>
                </a:solidFill>
                <a:latin typeface="+mn-ea"/>
                <a:ea typeface="+mn-ea"/>
              </a:rPr>
              <a:t>Yocto</a:t>
            </a:r>
            <a:r>
              <a:rPr lang="en-US" altLang="ko-KR" sz="1600" b="1" dirty="0" smtClean="0">
                <a:solidFill>
                  <a:schemeClr val="bg1"/>
                </a:solidFill>
                <a:latin typeface="+mn-ea"/>
                <a:ea typeface="+mn-ea"/>
              </a:rPr>
              <a:t> Linux 1.6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7776992" y="5743525"/>
            <a:ext cx="1133578" cy="334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solidFill>
                  <a:schemeClr val="bg1"/>
                </a:solidFill>
                <a:latin typeface="+mn-ea"/>
                <a:ea typeface="+mn-ea"/>
              </a:rPr>
              <a:t>RTOS</a:t>
            </a:r>
          </a:p>
        </p:txBody>
      </p:sp>
      <p:cxnSp>
        <p:nvCxnSpPr>
          <p:cNvPr id="54" name="직선 연결선 53"/>
          <p:cNvCxnSpPr/>
          <p:nvPr/>
        </p:nvCxnSpPr>
        <p:spPr>
          <a:xfrm>
            <a:off x="7571646" y="5743525"/>
            <a:ext cx="0" cy="35605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그룹 54"/>
          <p:cNvGrpSpPr/>
          <p:nvPr/>
        </p:nvGrpSpPr>
        <p:grpSpPr>
          <a:xfrm>
            <a:off x="1834446" y="2478544"/>
            <a:ext cx="365638" cy="238316"/>
            <a:chOff x="352714" y="2464585"/>
            <a:chExt cx="365638" cy="238316"/>
          </a:xfrm>
        </p:grpSpPr>
        <p:sp>
          <p:nvSpPr>
            <p:cNvPr id="56" name="갈매기형 수장 55"/>
            <p:cNvSpPr/>
            <p:nvPr/>
          </p:nvSpPr>
          <p:spPr>
            <a:xfrm rot="5400000">
              <a:off x="459358" y="2443908"/>
              <a:ext cx="152349" cy="365638"/>
            </a:xfrm>
            <a:prstGeom prst="chevron">
              <a:avLst>
                <a:gd name="adj" fmla="val 63228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57" name="갈매기형 수장 56"/>
            <p:cNvSpPr/>
            <p:nvPr/>
          </p:nvSpPr>
          <p:spPr>
            <a:xfrm rot="5400000">
              <a:off x="459358" y="2357941"/>
              <a:ext cx="152349" cy="365638"/>
            </a:xfrm>
            <a:prstGeom prst="chevron">
              <a:avLst>
                <a:gd name="adj" fmla="val 63228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</p:grpSp>
      <p:grpSp>
        <p:nvGrpSpPr>
          <p:cNvPr id="58" name="그룹 57"/>
          <p:cNvGrpSpPr/>
          <p:nvPr/>
        </p:nvGrpSpPr>
        <p:grpSpPr>
          <a:xfrm>
            <a:off x="3430014" y="2478544"/>
            <a:ext cx="365638" cy="238316"/>
            <a:chOff x="352714" y="2464585"/>
            <a:chExt cx="365638" cy="238316"/>
          </a:xfrm>
        </p:grpSpPr>
        <p:sp>
          <p:nvSpPr>
            <p:cNvPr id="59" name="갈매기형 수장 58"/>
            <p:cNvSpPr/>
            <p:nvPr/>
          </p:nvSpPr>
          <p:spPr>
            <a:xfrm rot="5400000">
              <a:off x="459358" y="2443908"/>
              <a:ext cx="152349" cy="365638"/>
            </a:xfrm>
            <a:prstGeom prst="chevron">
              <a:avLst>
                <a:gd name="adj" fmla="val 63228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60" name="갈매기형 수장 59"/>
            <p:cNvSpPr/>
            <p:nvPr/>
          </p:nvSpPr>
          <p:spPr>
            <a:xfrm rot="5400000">
              <a:off x="459358" y="2357941"/>
              <a:ext cx="152349" cy="365638"/>
            </a:xfrm>
            <a:prstGeom prst="chevron">
              <a:avLst>
                <a:gd name="adj" fmla="val 63228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</p:grpSp>
      <p:grpSp>
        <p:nvGrpSpPr>
          <p:cNvPr id="61" name="그룹 60"/>
          <p:cNvGrpSpPr/>
          <p:nvPr/>
        </p:nvGrpSpPr>
        <p:grpSpPr>
          <a:xfrm>
            <a:off x="4990874" y="2478544"/>
            <a:ext cx="365638" cy="238316"/>
            <a:chOff x="352714" y="2464585"/>
            <a:chExt cx="365638" cy="238316"/>
          </a:xfrm>
        </p:grpSpPr>
        <p:sp>
          <p:nvSpPr>
            <p:cNvPr id="62" name="갈매기형 수장 61"/>
            <p:cNvSpPr/>
            <p:nvPr/>
          </p:nvSpPr>
          <p:spPr>
            <a:xfrm rot="5400000">
              <a:off x="459358" y="2443908"/>
              <a:ext cx="152349" cy="365638"/>
            </a:xfrm>
            <a:prstGeom prst="chevron">
              <a:avLst>
                <a:gd name="adj" fmla="val 63228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63" name="갈매기형 수장 62"/>
            <p:cNvSpPr/>
            <p:nvPr/>
          </p:nvSpPr>
          <p:spPr>
            <a:xfrm rot="5400000">
              <a:off x="459358" y="2357941"/>
              <a:ext cx="152349" cy="365638"/>
            </a:xfrm>
            <a:prstGeom prst="chevron">
              <a:avLst>
                <a:gd name="adj" fmla="val 63228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</p:grpSp>
      <p:grpSp>
        <p:nvGrpSpPr>
          <p:cNvPr id="64" name="그룹 63"/>
          <p:cNvGrpSpPr/>
          <p:nvPr/>
        </p:nvGrpSpPr>
        <p:grpSpPr>
          <a:xfrm>
            <a:off x="6560443" y="2478544"/>
            <a:ext cx="365638" cy="238316"/>
            <a:chOff x="352714" y="2464585"/>
            <a:chExt cx="365638" cy="238316"/>
          </a:xfrm>
        </p:grpSpPr>
        <p:sp>
          <p:nvSpPr>
            <p:cNvPr id="65" name="갈매기형 수장 64"/>
            <p:cNvSpPr/>
            <p:nvPr/>
          </p:nvSpPr>
          <p:spPr>
            <a:xfrm rot="5400000">
              <a:off x="459358" y="2443908"/>
              <a:ext cx="152349" cy="365638"/>
            </a:xfrm>
            <a:prstGeom prst="chevron">
              <a:avLst>
                <a:gd name="adj" fmla="val 63228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66" name="갈매기형 수장 65"/>
            <p:cNvSpPr/>
            <p:nvPr/>
          </p:nvSpPr>
          <p:spPr>
            <a:xfrm rot="5400000">
              <a:off x="459358" y="2357941"/>
              <a:ext cx="152349" cy="365638"/>
            </a:xfrm>
            <a:prstGeom prst="chevron">
              <a:avLst>
                <a:gd name="adj" fmla="val 63228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</p:grpSp>
      <p:grpSp>
        <p:nvGrpSpPr>
          <p:cNvPr id="67" name="그룹 66"/>
          <p:cNvGrpSpPr/>
          <p:nvPr/>
        </p:nvGrpSpPr>
        <p:grpSpPr>
          <a:xfrm>
            <a:off x="8130013" y="2478544"/>
            <a:ext cx="365638" cy="238316"/>
            <a:chOff x="352714" y="2464585"/>
            <a:chExt cx="365638" cy="238316"/>
          </a:xfrm>
        </p:grpSpPr>
        <p:sp>
          <p:nvSpPr>
            <p:cNvPr id="68" name="갈매기형 수장 67"/>
            <p:cNvSpPr/>
            <p:nvPr/>
          </p:nvSpPr>
          <p:spPr>
            <a:xfrm rot="5400000">
              <a:off x="459358" y="2443908"/>
              <a:ext cx="152349" cy="365638"/>
            </a:xfrm>
            <a:prstGeom prst="chevron">
              <a:avLst>
                <a:gd name="adj" fmla="val 63228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69" name="갈매기형 수장 68"/>
            <p:cNvSpPr/>
            <p:nvPr/>
          </p:nvSpPr>
          <p:spPr>
            <a:xfrm rot="5400000">
              <a:off x="459358" y="2357941"/>
              <a:ext cx="152349" cy="365638"/>
            </a:xfrm>
            <a:prstGeom prst="chevron">
              <a:avLst>
                <a:gd name="adj" fmla="val 63228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</p:grpSp>
      <p:sp>
        <p:nvSpPr>
          <p:cNvPr id="70" name="TextBox 69"/>
          <p:cNvSpPr txBox="1"/>
          <p:nvPr/>
        </p:nvSpPr>
        <p:spPr>
          <a:xfrm>
            <a:off x="251520" y="836712"/>
            <a:ext cx="149758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Software</a:t>
            </a:r>
            <a:endParaRPr lang="ko-KR" altLang="en-US" sz="26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39739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1520" y="836712"/>
            <a:ext cx="761663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Projects built by makers powered by Intel Edison</a:t>
            </a:r>
            <a:endParaRPr lang="ko-KR" altLang="en-US" sz="26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0449" y="1835530"/>
            <a:ext cx="6339903" cy="4833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395536" y="1339365"/>
            <a:ext cx="4572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https://</a:t>
            </a:r>
            <a:r>
              <a:rPr lang="en-US" altLang="ko-KR" sz="1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www.hackster.io/intel-edison/projects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http://www.instructables.com/id/Intel/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09037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51520" y="836712"/>
            <a:ext cx="194841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Intel Edison</a:t>
            </a:r>
            <a:endParaRPr lang="ko-KR" altLang="en-US" sz="26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95536" y="1340768"/>
            <a:ext cx="864096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 Unicode MS" pitchFamily="50" charset="-127"/>
              </a:rPr>
              <a:t>기업제품의 </a:t>
            </a:r>
            <a:r>
              <a:rPr kumimoji="1"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 Unicode MS" pitchFamily="50" charset="-127"/>
              </a:rPr>
              <a:t>Prototype </a:t>
            </a:r>
            <a:r>
              <a:rPr kumimoji="1"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 Unicode MS" pitchFamily="50" charset="-127"/>
              </a:rPr>
              <a:t>제작과 </a:t>
            </a:r>
            <a:r>
              <a:rPr kumimoji="1"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 Unicode MS" pitchFamily="50" charset="-127"/>
              </a:rPr>
              <a:t>DIY</a:t>
            </a:r>
            <a:r>
              <a:rPr kumimoji="1"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 Unicode MS" pitchFamily="50" charset="-127"/>
              </a:rPr>
              <a:t>를 목적을 개발 </a:t>
            </a:r>
            <a:r>
              <a:rPr kumimoji="1"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 Unicode MS" pitchFamily="50" charset="-127"/>
              </a:rPr>
              <a:t>(60$~65$ </a:t>
            </a:r>
            <a:r>
              <a:rPr kumimoji="1"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 Unicode MS" pitchFamily="50" charset="-127"/>
              </a:rPr>
              <a:t>판매</a:t>
            </a:r>
            <a:r>
              <a:rPr kumimoji="1"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 Unicode MS" pitchFamily="50" charset="-127"/>
              </a:rPr>
              <a:t>)</a:t>
            </a:r>
            <a:endParaRPr kumimoji="1"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Arial Unicode MS" pitchFamily="50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 Unicode MS" pitchFamily="50" charset="-127"/>
              </a:rPr>
              <a:t>저전력 패키지 기반 </a:t>
            </a:r>
            <a:r>
              <a:rPr kumimoji="1"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 Unicode MS" pitchFamily="50" charset="-127"/>
              </a:rPr>
              <a:t>Dual Core CPU</a:t>
            </a:r>
            <a:r>
              <a:rPr kumimoji="1"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 Unicode MS" pitchFamily="50" charset="-127"/>
              </a:rPr>
              <a:t>와 </a:t>
            </a:r>
            <a:r>
              <a:rPr kumimoji="1"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 Unicode MS" pitchFamily="50" charset="-127"/>
              </a:rPr>
              <a:t>Single Core Microcontroller</a:t>
            </a:r>
            <a:r>
              <a:rPr kumimoji="1"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 Unicode MS" pitchFamily="50" charset="-127"/>
              </a:rPr>
              <a:t>탑재</a:t>
            </a:r>
            <a:endParaRPr kumimoji="1"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Arial Unicode MS" pitchFamily="50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 Unicode MS" pitchFamily="50" charset="-127"/>
              </a:rPr>
              <a:t>http://</a:t>
            </a:r>
            <a:r>
              <a:rPr kumimoji="1"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 Unicode MS" pitchFamily="50" charset="-127"/>
              </a:rPr>
              <a:t>www.intel.com/content/www/us/en/do-it-yourself/edison.html</a:t>
            </a: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56"/>
          <a:stretch/>
        </p:blipFill>
        <p:spPr bwMode="auto">
          <a:xfrm>
            <a:off x="0" y="2264099"/>
            <a:ext cx="9144000" cy="46212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46318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51520" y="836712"/>
            <a:ext cx="124110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feature</a:t>
            </a:r>
            <a:endParaRPr lang="ko-KR" altLang="en-US" sz="26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95536" y="1340768"/>
            <a:ext cx="8640960" cy="15831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 Unicode MS" pitchFamily="50" charset="-127"/>
              </a:rPr>
              <a:t>The Intel® Edison compute module is designed to lower the barriers to entry for anyone prototyping and producing IoT and wearable computing products</a:t>
            </a:r>
            <a:r>
              <a:rPr kumimoji="1" lang="en-US" altLang="ko-KR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 Unicode MS" pitchFamily="50" charset="-127"/>
              </a:rPr>
              <a:t>.</a:t>
            </a:r>
            <a:endParaRPr kumimoji="1" lang="en-US" altLang="ko-KR" sz="11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Arial Unicode MS" pitchFamily="50" charset="-127"/>
            </a:endParaRP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 Unicode MS" pitchFamily="50" charset="-127"/>
              </a:rPr>
              <a:t> Intel® Edison contains the core system processing and connectivity elements: processor, PMIC, RAM, eMMC, and Wi-Fi/BT. </a:t>
            </a: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 Unicode MS" pitchFamily="50" charset="-127"/>
              </a:rPr>
              <a:t>It is not a self-contained, standalone device. Intel® Edison is a module that interfaces with end-user systems via a 70-pin connector. </a:t>
            </a: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 Unicode MS" pitchFamily="50" charset="-127"/>
              </a:rPr>
              <a:t>The Intel® Edison compute module does not include any video input or output interfaces (MIPI CSI, MIPI DSI, HDMI, etc.). </a:t>
            </a:r>
            <a:endParaRPr kumimoji="1" lang="en-US" altLang="ko-KR" sz="110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Arial Unicode MS" pitchFamily="50" charset="-127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3896751"/>
              </p:ext>
            </p:extLst>
          </p:nvPr>
        </p:nvGraphicFramePr>
        <p:xfrm>
          <a:off x="683568" y="3031192"/>
          <a:ext cx="7776864" cy="34221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5602"/>
                <a:gridCol w="6451262"/>
              </a:tblGrid>
              <a:tr h="236554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9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Component</a:t>
                      </a:r>
                      <a:endParaRPr lang="ko-KR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Description</a:t>
                      </a:r>
                      <a:endParaRPr lang="ko-KR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220783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Processor</a:t>
                      </a:r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altLang="ko-KR" sz="800" b="0" i="0" u="none" strike="noStrike" kern="12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Dual Core IA-32 @ 500 MHz, 32-bit Intel® Atom™ Processor Z34xx Series @ 100 MHz </a:t>
                      </a: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20783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RAM</a:t>
                      </a:r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kern="12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 GB LPDDR3 POP memory (2 channel 32 bits @ 800 MT/sec) </a:t>
                      </a: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20783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Storage</a:t>
                      </a:r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kern="12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 GB eMMC (v4.51 spec) 	</a:t>
                      </a:r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20783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Power</a:t>
                      </a:r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kern="12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TI SNB9024 power management IC, Power Input(3.15 to 4.5 V)	</a:t>
                      </a:r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20783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Wireless</a:t>
                      </a:r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kern="12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Dual-band (2.4 and 5 GHz) IEEE 802.11a/b/g/n </a:t>
                      </a:r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20783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Bluetooth</a:t>
                      </a:r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kern="12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BT 4.0 + 2.1 EDR 	</a:t>
                      </a:r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20783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Antenna</a:t>
                      </a:r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kern="12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Dual-band onboard chip antenna or </a:t>
                      </a:r>
                      <a:r>
                        <a:rPr lang="en-US" altLang="ko-KR" sz="800" b="0" i="0" u="none" strike="noStrike" kern="1200" baseline="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u.FL</a:t>
                      </a:r>
                      <a:r>
                        <a:rPr lang="en-US" altLang="ko-KR" sz="800" b="0" i="0" u="none" strike="noStrike" kern="12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for external antenna </a:t>
                      </a: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20783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Connector</a:t>
                      </a:r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kern="12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70-pin Hirose DF40 Series (1.5, 2.0, or 3.0 mm stack height) </a:t>
                      </a:r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977755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I/O</a:t>
                      </a:r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800" b="0" i="0" u="none" strike="noStrike" kern="12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40 general purpose GPIO which can be configured as: </a:t>
                      </a:r>
                    </a:p>
                    <a:p>
                      <a:r>
                        <a:rPr lang="en-US" altLang="ko-KR" sz="800" b="0" i="0" u="none" strike="noStrike" kern="12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• SD card: 1 interface </a:t>
                      </a:r>
                    </a:p>
                    <a:p>
                      <a:r>
                        <a:rPr lang="en-US" altLang="ko-KR" sz="800" b="0" i="0" u="none" strike="noStrike" kern="12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• UART: 2 controllers (one full flow control, one Rx/</a:t>
                      </a:r>
                      <a:r>
                        <a:rPr lang="en-US" altLang="ko-KR" sz="800" b="0" i="0" u="none" strike="noStrike" kern="1200" baseline="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Tx</a:t>
                      </a:r>
                      <a:r>
                        <a:rPr lang="en-US" altLang="ko-KR" sz="800" b="0" i="0" u="none" strike="noStrike" kern="12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) </a:t>
                      </a:r>
                    </a:p>
                    <a:p>
                      <a:r>
                        <a:rPr lang="en-US" altLang="ko-KR" sz="800" b="0" i="0" u="none" strike="noStrike" kern="12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• I2C: 2 controllers </a:t>
                      </a:r>
                    </a:p>
                    <a:p>
                      <a:r>
                        <a:rPr lang="en-US" altLang="ko-KR" sz="800" b="0" i="0" u="none" strike="noStrike" kern="12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• SPI: 1 controller with 2 chip selects </a:t>
                      </a:r>
                    </a:p>
                    <a:p>
                      <a:r>
                        <a:rPr lang="en-US" altLang="ko-KR" sz="800" b="0" i="0" u="none" strike="noStrike" kern="12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• I2S: 1 controller </a:t>
                      </a:r>
                    </a:p>
                    <a:p>
                      <a:r>
                        <a:rPr lang="en-US" altLang="ko-KR" sz="800" b="0" i="0" u="none" strike="noStrike" kern="12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• GPIO: Additional 14 (with 4 capable of PWM) </a:t>
                      </a:r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20783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USB</a:t>
                      </a:r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kern="12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 OTG controller 	</a:t>
                      </a:r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20783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Clocks</a:t>
                      </a:r>
                      <a:endParaRPr lang="ko-KR" altLang="en-US" sz="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kern="120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19.2 MHz, 32 kHz 	</a:t>
                      </a: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05833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51520" y="836712"/>
            <a:ext cx="238238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Block Diagram</a:t>
            </a:r>
            <a:endParaRPr lang="ko-KR" altLang="en-US" sz="26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772816"/>
            <a:ext cx="7992888" cy="32563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444208" y="6458659"/>
            <a:ext cx="229902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800" dirty="0" smtClean="0">
                <a:solidFill>
                  <a:schemeClr val="bg1">
                    <a:lumMod val="50000"/>
                  </a:schemeClr>
                </a:solidFill>
              </a:rPr>
              <a:t>source 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</a:rPr>
              <a:t>: http://</a:t>
            </a:r>
            <a:r>
              <a:rPr lang="en-US" altLang="ko-KR" sz="800" dirty="0" smtClean="0">
                <a:solidFill>
                  <a:schemeClr val="bg1">
                    <a:lumMod val="50000"/>
                  </a:schemeClr>
                </a:solidFill>
              </a:rPr>
              <a:t>www.arduino.cc “Products”</a:t>
            </a:r>
            <a:endParaRPr lang="ko-KR" alt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5616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2247" y="2243683"/>
            <a:ext cx="2181225" cy="305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51520" y="836712"/>
            <a:ext cx="251107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Module photos</a:t>
            </a:r>
            <a:endParaRPr lang="ko-KR" altLang="en-US" sz="26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2355852" y="2963763"/>
            <a:ext cx="1296144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3671046" y="2840652"/>
            <a:ext cx="53251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eMMC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2355852" y="4115891"/>
            <a:ext cx="1296144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671046" y="3992780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Wi-Fi/BTLE</a:t>
            </a:r>
          </a:p>
          <a:p>
            <a:r>
              <a:rPr lang="en-US" altLang="ko-KR" sz="9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Module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3219948" y="4619947"/>
            <a:ext cx="432048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671046" y="4419892"/>
            <a:ext cx="756938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Embedded</a:t>
            </a:r>
          </a:p>
          <a:p>
            <a:r>
              <a:rPr lang="en-US" altLang="ko-KR" sz="9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2.4/5.0GHz</a:t>
            </a:r>
          </a:p>
          <a:p>
            <a:r>
              <a:rPr lang="en-US" altLang="ko-KR" sz="9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antenna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2499868" y="4911060"/>
            <a:ext cx="1152128" cy="205482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671046" y="4931876"/>
            <a:ext cx="708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Antenna l</a:t>
            </a:r>
          </a:p>
          <a:p>
            <a:r>
              <a:rPr lang="en-US" altLang="ko-KR" sz="9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connector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6" name="직선 연결선 15"/>
          <p:cNvCxnSpPr/>
          <p:nvPr/>
        </p:nvCxnSpPr>
        <p:spPr>
          <a:xfrm flipH="1">
            <a:off x="987700" y="3992780"/>
            <a:ext cx="576064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98282" y="3818567"/>
            <a:ext cx="766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USB ULPI</a:t>
            </a:r>
          </a:p>
          <a:p>
            <a:pPr algn="r"/>
            <a:r>
              <a:rPr lang="en-US" altLang="ko-KR" sz="9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Transceiver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507056" y="1844824"/>
            <a:ext cx="1440160" cy="3135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R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 Unicode MS" pitchFamily="50" charset="-127"/>
              </a:rPr>
              <a:t>Edison Top View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2249517"/>
            <a:ext cx="2108546" cy="29796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직사각형 20"/>
          <p:cNvSpPr/>
          <p:nvPr/>
        </p:nvSpPr>
        <p:spPr>
          <a:xfrm>
            <a:off x="5770288" y="1844824"/>
            <a:ext cx="1610023" cy="34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R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 Unicode MS" pitchFamily="50" charset="-127"/>
              </a:rPr>
              <a:t>Edison Bottom View</a:t>
            </a:r>
          </a:p>
        </p:txBody>
      </p:sp>
      <p:cxnSp>
        <p:nvCxnSpPr>
          <p:cNvPr id="22" name="직선 연결선 21"/>
          <p:cNvCxnSpPr/>
          <p:nvPr/>
        </p:nvCxnSpPr>
        <p:spPr>
          <a:xfrm>
            <a:off x="6732240" y="3078837"/>
            <a:ext cx="1296144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8047434" y="2955726"/>
            <a:ext cx="960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Processor and </a:t>
            </a:r>
          </a:p>
          <a:p>
            <a:r>
              <a:rPr lang="en-US" altLang="ko-KR" sz="9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DDR memory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6732240" y="4576012"/>
            <a:ext cx="1296144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8047434" y="4471951"/>
            <a:ext cx="46038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PMIC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26" name="직선 연결선 25"/>
          <p:cNvCxnSpPr/>
          <p:nvPr/>
        </p:nvCxnSpPr>
        <p:spPr>
          <a:xfrm flipH="1">
            <a:off x="5233449" y="3319545"/>
            <a:ext cx="418671" cy="0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4490467" y="3140968"/>
            <a:ext cx="755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Connector</a:t>
            </a:r>
          </a:p>
          <a:p>
            <a:r>
              <a:rPr lang="en-US" altLang="ko-KR" sz="9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(70pin I/O)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444208" y="6458659"/>
            <a:ext cx="229902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800" dirty="0" smtClean="0">
                <a:solidFill>
                  <a:schemeClr val="bg1">
                    <a:lumMod val="50000"/>
                  </a:schemeClr>
                </a:solidFill>
              </a:rPr>
              <a:t>source 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</a:rPr>
              <a:t>: http://</a:t>
            </a:r>
            <a:r>
              <a:rPr lang="en-US" altLang="ko-KR" sz="800" dirty="0" smtClean="0">
                <a:solidFill>
                  <a:schemeClr val="bg1">
                    <a:lumMod val="50000"/>
                  </a:schemeClr>
                </a:solidFill>
              </a:rPr>
              <a:t>www.arduino.cc “Products”</a:t>
            </a:r>
            <a:endParaRPr lang="ko-KR" alt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02424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1520" y="836712"/>
            <a:ext cx="176984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Pin Layout</a:t>
            </a:r>
            <a:endParaRPr lang="ko-KR" altLang="en-US" sz="26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1620602"/>
            <a:ext cx="5203994" cy="4824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754698" y="6522422"/>
            <a:ext cx="336181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800" dirty="0" smtClean="0">
                <a:solidFill>
                  <a:schemeClr val="bg1">
                    <a:lumMod val="50000"/>
                  </a:schemeClr>
                </a:solidFill>
              </a:rPr>
              <a:t>source 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</a:rPr>
              <a:t>: http://www.intel.com/support/edison/sb/CS-035259.htm</a:t>
            </a:r>
            <a:endParaRPr lang="ko-KR" alt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9806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764704"/>
            <a:ext cx="4492610" cy="5832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0114" y="927770"/>
            <a:ext cx="4285075" cy="39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601360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1520" y="836712"/>
            <a:ext cx="312303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Edison </a:t>
            </a:r>
            <a:r>
              <a:rPr lang="en-US" altLang="ko-KR" sz="2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Arduino</a:t>
            </a:r>
            <a:r>
              <a:rPr lang="en-US" altLang="ko-KR" sz="2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Kit</a:t>
            </a:r>
            <a:endParaRPr lang="ko-KR" altLang="en-US" sz="26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94" y="1556792"/>
            <a:ext cx="6693576" cy="45706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106998" y="6522422"/>
            <a:ext cx="39789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800" dirty="0" smtClean="0">
                <a:solidFill>
                  <a:schemeClr val="bg1">
                    <a:lumMod val="50000"/>
                  </a:schemeClr>
                </a:solidFill>
              </a:rPr>
              <a:t>source </a:t>
            </a:r>
            <a:r>
              <a:rPr lang="en-US" altLang="ko-KR" sz="800" dirty="0">
                <a:solidFill>
                  <a:schemeClr val="bg1">
                    <a:lumMod val="50000"/>
                  </a:schemeClr>
                </a:solidFill>
              </a:rPr>
              <a:t>: http://www.intel.com/support/edison/breakout-bd/sb/CS-035653.htm</a:t>
            </a:r>
            <a:endParaRPr lang="ko-KR" alt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7020272" y="2513310"/>
            <a:ext cx="1763688" cy="25585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 algn="just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ko-KR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 Unicode MS" pitchFamily="50" charset="-127"/>
              </a:rPr>
              <a:t>Edison Compute Module</a:t>
            </a:r>
          </a:p>
          <a:p>
            <a:pPr marL="228600" indent="-228600" algn="just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ko-KR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 Unicode MS" pitchFamily="50" charset="-127"/>
              </a:rPr>
              <a:t>Button</a:t>
            </a:r>
            <a:endParaRPr kumimoji="1" lang="en-US" altLang="ko-KR" sz="9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Arial Unicode MS" pitchFamily="50" charset="-127"/>
            </a:endParaRPr>
          </a:p>
          <a:p>
            <a:pPr marL="228600" indent="-228600" algn="just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ko-KR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 Unicode MS" pitchFamily="50" charset="-127"/>
              </a:rPr>
              <a:t>Micro SD Card Slot</a:t>
            </a:r>
          </a:p>
          <a:p>
            <a:pPr marL="228600" indent="-228600" algn="just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ko-KR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 Unicode MS" pitchFamily="50" charset="-127"/>
              </a:rPr>
              <a:t>Arduino headers</a:t>
            </a:r>
          </a:p>
          <a:p>
            <a:pPr marL="228600" indent="-228600" algn="just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ko-KR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 Unicode MS" pitchFamily="50" charset="-127"/>
              </a:rPr>
              <a:t>External Power</a:t>
            </a:r>
          </a:p>
          <a:p>
            <a:pPr marL="228600" indent="-228600" algn="just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ko-KR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 Unicode MS" pitchFamily="50" charset="-127"/>
              </a:rPr>
              <a:t>USB Host</a:t>
            </a:r>
          </a:p>
          <a:p>
            <a:pPr marL="228600" indent="-228600" algn="just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ko-KR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 Unicode MS" pitchFamily="50" charset="-127"/>
              </a:rPr>
              <a:t>Power Switch</a:t>
            </a:r>
          </a:p>
          <a:p>
            <a:pPr marL="228600" indent="-228600" algn="just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ko-KR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 Unicode MS" pitchFamily="50" charset="-127"/>
              </a:rPr>
              <a:t>Micro USB</a:t>
            </a:r>
          </a:p>
          <a:p>
            <a:pPr marL="228600" indent="-228600" algn="just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ko-KR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 Unicode MS" pitchFamily="50" charset="-127"/>
              </a:rPr>
              <a:t>Micro USB</a:t>
            </a:r>
          </a:p>
          <a:p>
            <a:pPr marL="228600" indent="-228600" algn="just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ko-KR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 Unicode MS" pitchFamily="50" charset="-127"/>
              </a:rPr>
              <a:t>AREF and IOREF Select</a:t>
            </a:r>
          </a:p>
          <a:p>
            <a:pPr marL="228600" indent="-228600" algn="just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ko-KR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 Unicode MS" pitchFamily="50" charset="-127"/>
              </a:rPr>
              <a:t>Battery</a:t>
            </a:r>
          </a:p>
          <a:p>
            <a:pPr marL="228600" indent="-228600" algn="just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ko-KR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 Unicode MS" pitchFamily="50" charset="-127"/>
              </a:rPr>
              <a:t>PWM </a:t>
            </a:r>
          </a:p>
        </p:txBody>
      </p:sp>
    </p:spTree>
    <p:extLst>
      <p:ext uri="{BB962C8B-B14F-4D97-AF65-F5344CB8AC3E}">
        <p14:creationId xmlns:p14="http://schemas.microsoft.com/office/powerpoint/2010/main" val="2877170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1520" y="836712"/>
            <a:ext cx="490557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Edison </a:t>
            </a:r>
            <a:r>
              <a:rPr lang="en-US" altLang="ko-KR" sz="2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Arduino</a:t>
            </a:r>
            <a:r>
              <a:rPr lang="en-US" altLang="ko-KR" sz="2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r>
              <a:rPr lang="en-US" altLang="ko-KR" sz="2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Kit - Schematic</a:t>
            </a:r>
            <a:endParaRPr lang="ko-KR" altLang="en-US" sz="26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484784"/>
            <a:ext cx="6624736" cy="51220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640437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865</TotalTime>
  <Words>518</Words>
  <Application>Microsoft Office PowerPoint</Application>
  <PresentationFormat>화면 슬라이드 쇼(4:3)</PresentationFormat>
  <Paragraphs>117</Paragraphs>
  <Slides>13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4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hello</dc:creator>
  <cp:lastModifiedBy>Windows 사용자</cp:lastModifiedBy>
  <cp:revision>60</cp:revision>
  <cp:lastPrinted>2015-07-13T04:23:27Z</cp:lastPrinted>
  <dcterms:created xsi:type="dcterms:W3CDTF">2015-07-13T03:48:20Z</dcterms:created>
  <dcterms:modified xsi:type="dcterms:W3CDTF">2015-10-12T01:23:14Z</dcterms:modified>
</cp:coreProperties>
</file>